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5087B8-9241-4FA1-806B-E3BFA4F5666B}">
  <a:tblStyle styleId="{775087B8-9241-4FA1-806B-E3BFA4F566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f207dec26_5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f207dec26_5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f207dec26_5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f207dec26_5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f207dec26_5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f207dec26_5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f207dec26_5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f207dec26_5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f207dec26_5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7f207dec26_5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f207dec26_5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f207dec26_5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f207dec26_5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f207dec26_5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f207dec26_5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f207dec26_5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0b152fb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80b152fb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1ba36b0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1ba36b0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7f207dec2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7f207dec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1ba36b0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81ba36b0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1ba36b0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1ba36b0c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1ba36b0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1ba36b0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7529e5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7529e5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7529e52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7529e52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1ba36b0c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1ba36b0c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f207dec26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f207dec26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f207dec26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f207dec26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f207dec26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f207dec26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7f207dec26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7f207dec26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7f207dec26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7f207dec26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f207dec26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f207dec26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f207dec26_5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f207dec26_5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022425" y="707525"/>
            <a:ext cx="4559400" cy="193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solidFill>
                  <a:srgbClr val="F3F3F3"/>
                </a:solidFill>
                <a:latin typeface="Georgia"/>
                <a:ea typeface="Georgia"/>
                <a:cs typeface="Georgia"/>
                <a:sym typeface="Georgia"/>
              </a:rPr>
              <a:t>BREWSER:</a:t>
            </a:r>
            <a:endParaRPr>
              <a:solidFill>
                <a:srgbClr val="F3F3F3"/>
              </a:solidFill>
              <a:latin typeface="Georgia"/>
              <a:ea typeface="Georgia"/>
              <a:cs typeface="Georgia"/>
              <a:sym typeface="Georgia"/>
            </a:endParaRPr>
          </a:p>
          <a:p>
            <a:pPr indent="0" lvl="0" marL="0" rtl="0" algn="ctr">
              <a:spcBef>
                <a:spcPts val="0"/>
              </a:spcBef>
              <a:spcAft>
                <a:spcPts val="0"/>
              </a:spcAft>
              <a:buNone/>
            </a:pPr>
            <a:r>
              <a:rPr lang="it">
                <a:solidFill>
                  <a:srgbClr val="F3F3F3"/>
                </a:solidFill>
                <a:latin typeface="Georgia"/>
                <a:ea typeface="Georgia"/>
                <a:cs typeface="Georgia"/>
                <a:sym typeface="Georgia"/>
              </a:rPr>
              <a:t>Presentazione</a:t>
            </a:r>
            <a:endParaRPr>
              <a:solidFill>
                <a:srgbClr val="F3F3F3"/>
              </a:solidFill>
              <a:latin typeface="Georgia"/>
              <a:ea typeface="Georgia"/>
              <a:cs typeface="Georgia"/>
              <a:sym typeface="Georgia"/>
            </a:endParaRPr>
          </a:p>
        </p:txBody>
      </p:sp>
      <p:sp>
        <p:nvSpPr>
          <p:cNvPr id="55" name="Google Shape;55;p13"/>
          <p:cNvSpPr txBox="1"/>
          <p:nvPr>
            <p:ph idx="1" type="subTitle"/>
          </p:nvPr>
        </p:nvSpPr>
        <p:spPr>
          <a:xfrm>
            <a:off x="3602550" y="2694550"/>
            <a:ext cx="5301000" cy="385200"/>
          </a:xfrm>
          <a:prstGeom prst="rect">
            <a:avLst/>
          </a:prstGeom>
          <a:noFill/>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770"/>
              <a:buNone/>
            </a:pPr>
            <a:r>
              <a:rPr i="1" lang="it" sz="1740">
                <a:solidFill>
                  <a:schemeClr val="lt1"/>
                </a:solidFill>
              </a:rPr>
              <a:t>Progetto per il corso di Interazione Uomo Macchina</a:t>
            </a:r>
            <a:endParaRPr i="1" sz="1740">
              <a:solidFill>
                <a:schemeClr val="lt1"/>
              </a:solidFill>
            </a:endParaRPr>
          </a:p>
        </p:txBody>
      </p:sp>
      <p:pic>
        <p:nvPicPr>
          <p:cNvPr id="56" name="Google Shape;56;p13"/>
          <p:cNvPicPr preferRelativeResize="0"/>
          <p:nvPr/>
        </p:nvPicPr>
        <p:blipFill>
          <a:blip r:embed="rId4">
            <a:alphaModFix/>
          </a:blip>
          <a:stretch>
            <a:fillRect/>
          </a:stretch>
        </p:blipFill>
        <p:spPr>
          <a:xfrm>
            <a:off x="256150" y="413900"/>
            <a:ext cx="3766276" cy="4315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1. </a:t>
            </a:r>
            <a:r>
              <a:rPr lang="it">
                <a:solidFill>
                  <a:schemeClr val="lt1"/>
                </a:solidFill>
              </a:rPr>
              <a:t>Pro e contro di altri sistemi</a:t>
            </a:r>
            <a:endParaRPr>
              <a:solidFill>
                <a:schemeClr val="lt1"/>
              </a:solidFill>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Sluurpy.it</a:t>
            </a:r>
            <a:endParaRPr>
              <a:solidFill>
                <a:schemeClr val="lt1"/>
              </a:solidFill>
            </a:endParaRPr>
          </a:p>
          <a:p>
            <a:pPr indent="0" lvl="0" marL="0" rtl="0" algn="l">
              <a:spcBef>
                <a:spcPts val="1200"/>
              </a:spcBef>
              <a:spcAft>
                <a:spcPts val="1200"/>
              </a:spcAft>
              <a:buNone/>
            </a:pPr>
            <a:r>
              <a:t/>
            </a:r>
            <a:endParaRPr>
              <a:solidFill>
                <a:schemeClr val="lt1"/>
              </a:solidFill>
            </a:endParaRPr>
          </a:p>
        </p:txBody>
      </p:sp>
      <p:graphicFrame>
        <p:nvGraphicFramePr>
          <p:cNvPr id="128" name="Google Shape;128;p22"/>
          <p:cNvGraphicFramePr/>
          <p:nvPr/>
        </p:nvGraphicFramePr>
        <p:xfrm>
          <a:off x="952500" y="1809750"/>
          <a:ext cx="3000000" cy="3000000"/>
        </p:xfrm>
        <a:graphic>
          <a:graphicData uri="http://schemas.openxmlformats.org/drawingml/2006/table">
            <a:tbl>
              <a:tblPr>
                <a:noFill/>
                <a:tableStyleId>{775087B8-9241-4FA1-806B-E3BFA4F5666B}</a:tableStyleId>
              </a:tblPr>
              <a:tblGrid>
                <a:gridCol w="3619500"/>
                <a:gridCol w="3619500"/>
              </a:tblGrid>
              <a:tr h="381000">
                <a:tc>
                  <a:txBody>
                    <a:bodyPr/>
                    <a:lstStyle/>
                    <a:p>
                      <a:pPr indent="0" lvl="0" marL="0" rtl="0" algn="ctr">
                        <a:spcBef>
                          <a:spcPts val="0"/>
                        </a:spcBef>
                        <a:spcAft>
                          <a:spcPts val="0"/>
                        </a:spcAft>
                        <a:buNone/>
                      </a:pPr>
                      <a:r>
                        <a:rPr b="1" lang="it">
                          <a:solidFill>
                            <a:schemeClr val="lt1"/>
                          </a:solidFill>
                        </a:rPr>
                        <a:t>PRO</a:t>
                      </a:r>
                      <a:endParaRPr b="1">
                        <a:solidFill>
                          <a:schemeClr val="lt1"/>
                        </a:solidFill>
                      </a:endParaRPr>
                    </a:p>
                  </a:txBody>
                  <a:tcPr marT="91425" marB="91425" marR="91425" marL="91425">
                    <a:solidFill>
                      <a:srgbClr val="666666"/>
                    </a:solidFill>
                  </a:tcPr>
                </a:tc>
                <a:tc>
                  <a:txBody>
                    <a:bodyPr/>
                    <a:lstStyle/>
                    <a:p>
                      <a:pPr indent="0" lvl="0" marL="0" rtl="0" algn="ctr">
                        <a:spcBef>
                          <a:spcPts val="0"/>
                        </a:spcBef>
                        <a:spcAft>
                          <a:spcPts val="0"/>
                        </a:spcAft>
                        <a:buNone/>
                      </a:pPr>
                      <a:r>
                        <a:rPr b="1" lang="it">
                          <a:solidFill>
                            <a:schemeClr val="lt1"/>
                          </a:solidFill>
                        </a:rPr>
                        <a:t>CONTRO</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lang="it">
                          <a:solidFill>
                            <a:schemeClr val="lt1"/>
                          </a:solidFill>
                        </a:rPr>
                        <a:t>Layout generale chiaro per nuovi utenti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Alcuni elementi sono duplicati</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Focus sui menù dei locali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Focus su altri elementi minore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Alta connettività ad altri servizi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Dipendenza da altri provider di informazioni</a:t>
                      </a:r>
                      <a:endParaRPr>
                        <a:solidFill>
                          <a:schemeClr val="lt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The Fork.com</a:t>
            </a:r>
            <a:endParaRPr>
              <a:solidFill>
                <a:schemeClr val="lt1"/>
              </a:solidFill>
            </a:endParaRPr>
          </a:p>
          <a:p>
            <a:pPr indent="0" lvl="0" marL="0" rtl="0" algn="l">
              <a:spcBef>
                <a:spcPts val="1200"/>
              </a:spcBef>
              <a:spcAft>
                <a:spcPts val="1200"/>
              </a:spcAft>
              <a:buNone/>
            </a:pPr>
            <a:r>
              <a:t/>
            </a:r>
            <a:endParaRPr>
              <a:solidFill>
                <a:schemeClr val="lt1"/>
              </a:solidFill>
            </a:endParaRPr>
          </a:p>
        </p:txBody>
      </p:sp>
      <p:graphicFrame>
        <p:nvGraphicFramePr>
          <p:cNvPr id="134" name="Google Shape;134;p23"/>
          <p:cNvGraphicFramePr/>
          <p:nvPr/>
        </p:nvGraphicFramePr>
        <p:xfrm>
          <a:off x="952500" y="1809750"/>
          <a:ext cx="3000000" cy="3000000"/>
        </p:xfrm>
        <a:graphic>
          <a:graphicData uri="http://schemas.openxmlformats.org/drawingml/2006/table">
            <a:tbl>
              <a:tblPr>
                <a:noFill/>
                <a:tableStyleId>{775087B8-9241-4FA1-806B-E3BFA4F5666B}</a:tableStyleId>
              </a:tblPr>
              <a:tblGrid>
                <a:gridCol w="3619500"/>
                <a:gridCol w="3619500"/>
              </a:tblGrid>
              <a:tr h="381000">
                <a:tc>
                  <a:txBody>
                    <a:bodyPr/>
                    <a:lstStyle/>
                    <a:p>
                      <a:pPr indent="0" lvl="0" marL="0" rtl="0" algn="ctr">
                        <a:spcBef>
                          <a:spcPts val="0"/>
                        </a:spcBef>
                        <a:spcAft>
                          <a:spcPts val="0"/>
                        </a:spcAft>
                        <a:buNone/>
                      </a:pPr>
                      <a:r>
                        <a:rPr b="1" lang="it">
                          <a:solidFill>
                            <a:schemeClr val="lt1"/>
                          </a:solidFill>
                        </a:rPr>
                        <a:t>PRO</a:t>
                      </a:r>
                      <a:endParaRPr b="1">
                        <a:solidFill>
                          <a:schemeClr val="lt1"/>
                        </a:solidFill>
                      </a:endParaRPr>
                    </a:p>
                  </a:txBody>
                  <a:tcPr marT="91425" marB="91425" marR="91425" marL="91425">
                    <a:solidFill>
                      <a:srgbClr val="666666"/>
                    </a:solidFill>
                  </a:tcPr>
                </a:tc>
                <a:tc>
                  <a:txBody>
                    <a:bodyPr/>
                    <a:lstStyle/>
                    <a:p>
                      <a:pPr indent="0" lvl="0" marL="0" rtl="0" algn="ctr">
                        <a:spcBef>
                          <a:spcPts val="0"/>
                        </a:spcBef>
                        <a:spcAft>
                          <a:spcPts val="0"/>
                        </a:spcAft>
                        <a:buNone/>
                      </a:pPr>
                      <a:r>
                        <a:rPr b="1" lang="it">
                          <a:solidFill>
                            <a:schemeClr val="lt1"/>
                          </a:solidFill>
                        </a:rPr>
                        <a:t>CONTRO</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lang="it">
                          <a:solidFill>
                            <a:schemeClr val="lt1"/>
                          </a:solidFill>
                        </a:rPr>
                        <a:t>Filtri efficaci nella ricerca</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Focus esclusivo su locali </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Layout chiaro e minimale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Richiede fidelizzazione e/o registrazione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Funzione “scegli per me”</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Amazon.it</a:t>
            </a:r>
            <a:endParaRPr>
              <a:solidFill>
                <a:schemeClr val="lt1"/>
              </a:solidFill>
            </a:endParaRPr>
          </a:p>
          <a:p>
            <a:pPr indent="0" lvl="0" marL="0" rtl="0" algn="l">
              <a:spcBef>
                <a:spcPts val="1200"/>
              </a:spcBef>
              <a:spcAft>
                <a:spcPts val="1200"/>
              </a:spcAft>
              <a:buNone/>
            </a:pPr>
            <a:r>
              <a:t/>
            </a:r>
            <a:endParaRPr>
              <a:solidFill>
                <a:schemeClr val="lt1"/>
              </a:solidFill>
            </a:endParaRPr>
          </a:p>
        </p:txBody>
      </p:sp>
      <p:graphicFrame>
        <p:nvGraphicFramePr>
          <p:cNvPr id="140" name="Google Shape;140;p24"/>
          <p:cNvGraphicFramePr/>
          <p:nvPr/>
        </p:nvGraphicFramePr>
        <p:xfrm>
          <a:off x="952500" y="1809750"/>
          <a:ext cx="3000000" cy="3000000"/>
        </p:xfrm>
        <a:graphic>
          <a:graphicData uri="http://schemas.openxmlformats.org/drawingml/2006/table">
            <a:tbl>
              <a:tblPr>
                <a:noFill/>
                <a:tableStyleId>{775087B8-9241-4FA1-806B-E3BFA4F5666B}</a:tableStyleId>
              </a:tblPr>
              <a:tblGrid>
                <a:gridCol w="3619500"/>
                <a:gridCol w="3619500"/>
              </a:tblGrid>
              <a:tr h="381000">
                <a:tc>
                  <a:txBody>
                    <a:bodyPr/>
                    <a:lstStyle/>
                    <a:p>
                      <a:pPr indent="0" lvl="0" marL="0" rtl="0" algn="ctr">
                        <a:spcBef>
                          <a:spcPts val="0"/>
                        </a:spcBef>
                        <a:spcAft>
                          <a:spcPts val="0"/>
                        </a:spcAft>
                        <a:buNone/>
                      </a:pPr>
                      <a:r>
                        <a:rPr b="1" lang="it">
                          <a:solidFill>
                            <a:schemeClr val="lt1"/>
                          </a:solidFill>
                        </a:rPr>
                        <a:t>PRO</a:t>
                      </a:r>
                      <a:endParaRPr b="1">
                        <a:solidFill>
                          <a:schemeClr val="lt1"/>
                        </a:solidFill>
                      </a:endParaRPr>
                    </a:p>
                  </a:txBody>
                  <a:tcPr marT="91425" marB="91425" marR="91425" marL="91425">
                    <a:solidFill>
                      <a:srgbClr val="666666"/>
                    </a:solidFill>
                  </a:tcPr>
                </a:tc>
                <a:tc>
                  <a:txBody>
                    <a:bodyPr/>
                    <a:lstStyle/>
                    <a:p>
                      <a:pPr indent="0" lvl="0" marL="0" rtl="0" algn="ctr">
                        <a:spcBef>
                          <a:spcPts val="0"/>
                        </a:spcBef>
                        <a:spcAft>
                          <a:spcPts val="0"/>
                        </a:spcAft>
                        <a:buNone/>
                      </a:pPr>
                      <a:r>
                        <a:rPr b="1" lang="it">
                          <a:solidFill>
                            <a:schemeClr val="lt1"/>
                          </a:solidFill>
                        </a:rPr>
                        <a:t>CONTRO</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lang="it">
                          <a:solidFill>
                            <a:schemeClr val="lt1"/>
                          </a:solidFill>
                        </a:rPr>
                        <a:t>Alta efficienza di ricerca e categorizzazione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Focus quasi esclusivo sui singoli articoli</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Sistema di raccomandazione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Articoli con molti dettagli da compilare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it">
                          <a:solidFill>
                            <a:schemeClr val="lt1"/>
                          </a:solidFill>
                        </a:rPr>
                        <a:t>Alta chiarezza degli eventi in corso</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2. Idee iniziali di design</a:t>
            </a:r>
            <a:endParaRPr>
              <a:solidFill>
                <a:schemeClr val="lt1"/>
              </a:solidFill>
            </a:endParaRPr>
          </a:p>
        </p:txBody>
      </p:sp>
      <p:pic>
        <p:nvPicPr>
          <p:cNvPr id="146" name="Google Shape;146;p25"/>
          <p:cNvPicPr preferRelativeResize="0"/>
          <p:nvPr/>
        </p:nvPicPr>
        <p:blipFill>
          <a:blip r:embed="rId3">
            <a:alphaModFix/>
          </a:blip>
          <a:stretch>
            <a:fillRect/>
          </a:stretch>
        </p:blipFill>
        <p:spPr>
          <a:xfrm>
            <a:off x="488300" y="1017725"/>
            <a:ext cx="3788129" cy="3820974"/>
          </a:xfrm>
          <a:prstGeom prst="rect">
            <a:avLst/>
          </a:prstGeom>
          <a:noFill/>
          <a:ln>
            <a:noFill/>
          </a:ln>
        </p:spPr>
      </p:pic>
      <p:pic>
        <p:nvPicPr>
          <p:cNvPr id="147" name="Google Shape;147;p25"/>
          <p:cNvPicPr preferRelativeResize="0"/>
          <p:nvPr/>
        </p:nvPicPr>
        <p:blipFill>
          <a:blip r:embed="rId4">
            <a:alphaModFix/>
          </a:blip>
          <a:stretch>
            <a:fillRect/>
          </a:stretch>
        </p:blipFill>
        <p:spPr>
          <a:xfrm>
            <a:off x="5258074" y="330627"/>
            <a:ext cx="2936633" cy="448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3. Creazione del papersketch</a:t>
            </a:r>
            <a:endParaRPr>
              <a:solidFill>
                <a:schemeClr val="lt1"/>
              </a:solidFill>
            </a:endParaRPr>
          </a:p>
        </p:txBody>
      </p:sp>
      <p:pic>
        <p:nvPicPr>
          <p:cNvPr id="153" name="Google Shape;153;p26"/>
          <p:cNvPicPr preferRelativeResize="0"/>
          <p:nvPr/>
        </p:nvPicPr>
        <p:blipFill>
          <a:blip r:embed="rId3">
            <a:alphaModFix/>
          </a:blip>
          <a:stretch>
            <a:fillRect/>
          </a:stretch>
        </p:blipFill>
        <p:spPr>
          <a:xfrm>
            <a:off x="1065938" y="1017725"/>
            <a:ext cx="7012119"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4. User testing e Prototipo</a:t>
            </a:r>
            <a:endParaRPr>
              <a:solidFill>
                <a:schemeClr val="lt1"/>
              </a:solidFill>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it">
                <a:solidFill>
                  <a:schemeClr val="lt1"/>
                </a:solidFill>
              </a:rPr>
              <a:t>Metodo testing: Mago di Oz</a:t>
            </a:r>
            <a:endParaRPr>
              <a:solidFill>
                <a:schemeClr val="lt1"/>
              </a:solidFill>
            </a:endParaRPr>
          </a:p>
          <a:p>
            <a:pPr indent="0" lvl="0" marL="0" rtl="0" algn="l">
              <a:spcBef>
                <a:spcPts val="1200"/>
              </a:spcBef>
              <a:spcAft>
                <a:spcPts val="0"/>
              </a:spcAft>
              <a:buNone/>
            </a:pPr>
            <a:r>
              <a:rPr lang="it" sz="1600">
                <a:solidFill>
                  <a:schemeClr val="lt1"/>
                </a:solidFill>
              </a:rPr>
              <a:t>Per decidere la struttura finale dell’interfaccia abbiamo deciso di utilizzare la tecnica del Mago di Oz, insieme a quella del Think Aloud. Una volta confrontati 10 utenti con le varie versioni delle pagine, attraverso le loro performance e i loro ragionamenti abbiamo determinato quali fossero più intuitive e di conseguenza creato un prototipo più funzionale mediante Figma.</a:t>
            </a:r>
            <a:br>
              <a:rPr lang="it" sz="1600">
                <a:solidFill>
                  <a:schemeClr val="lt1"/>
                </a:solidFill>
              </a:rPr>
            </a:br>
            <a:r>
              <a:rPr lang="it" sz="1600">
                <a:solidFill>
                  <a:schemeClr val="lt1"/>
                </a:solidFill>
              </a:rPr>
              <a:t>Tale prototipo è stato poi analizzato mediante la tecnica del Cognitive Walkthrough, per assicurarci di analizzare ogni parte dell’interfaccia e riorganizzare le funzionalità del sito in modo più definitivo.</a:t>
            </a:r>
            <a:endParaRPr sz="16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nvSpPr>
        <p:spPr>
          <a:xfrm>
            <a:off x="232375" y="265875"/>
            <a:ext cx="8541000" cy="163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800">
                <a:solidFill>
                  <a:schemeClr val="lt1"/>
                </a:solidFill>
              </a:rPr>
              <a:t>Esempio di cognitive walkthrough: Task </a:t>
            </a:r>
            <a:endParaRPr sz="18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lang="it" sz="1800">
                <a:solidFill>
                  <a:schemeClr val="lt1"/>
                </a:solidFill>
              </a:rPr>
              <a:t>Domande sull’interfaccia: </a:t>
            </a:r>
            <a:br>
              <a:rPr lang="it" sz="1800">
                <a:solidFill>
                  <a:schemeClr val="lt1"/>
                </a:solidFill>
              </a:rPr>
            </a:br>
            <a:r>
              <a:rPr lang="it" sz="1800">
                <a:solidFill>
                  <a:schemeClr val="lt1"/>
                </a:solidFill>
              </a:rPr>
              <a:t>  -Riuscirà l’utente a distinguere il tool dalla barra di ricerca?</a:t>
            </a:r>
            <a:br>
              <a:rPr lang="it" sz="1800">
                <a:solidFill>
                  <a:schemeClr val="lt1"/>
                </a:solidFill>
              </a:rPr>
            </a:br>
            <a:r>
              <a:rPr lang="it" sz="1800">
                <a:solidFill>
                  <a:schemeClr val="lt1"/>
                </a:solidFill>
              </a:rPr>
              <a:t>  -L’utente sarà portato a sperimentare con il tool?</a:t>
            </a:r>
            <a:endParaRPr sz="1800">
              <a:solidFill>
                <a:schemeClr val="lt1"/>
              </a:solidFill>
            </a:endParaRPr>
          </a:p>
        </p:txBody>
      </p:sp>
      <p:sp>
        <p:nvSpPr>
          <p:cNvPr id="165" name="Google Shape;165;p28"/>
          <p:cNvSpPr txBox="1"/>
          <p:nvPr/>
        </p:nvSpPr>
        <p:spPr>
          <a:xfrm>
            <a:off x="301500" y="2571750"/>
            <a:ext cx="8541000" cy="21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800">
                <a:solidFill>
                  <a:schemeClr val="lt1"/>
                </a:solidFill>
              </a:rPr>
              <a:t>Risposte:</a:t>
            </a:r>
            <a:endParaRPr sz="1800">
              <a:solidFill>
                <a:schemeClr val="lt1"/>
              </a:solidFill>
            </a:endParaRPr>
          </a:p>
          <a:p>
            <a:pPr indent="0" lvl="0" marL="0" rtl="0" algn="l">
              <a:lnSpc>
                <a:spcPct val="115000"/>
              </a:lnSpc>
              <a:spcBef>
                <a:spcPts val="1200"/>
              </a:spcBef>
              <a:spcAft>
                <a:spcPts val="0"/>
              </a:spcAft>
              <a:buNone/>
            </a:pPr>
            <a:r>
              <a:rPr lang="it" sz="1800">
                <a:solidFill>
                  <a:schemeClr val="lt1"/>
                </a:solidFill>
              </a:rPr>
              <a:t>-Si, avendo spaziato la barra di ricerca dal resto della pagina con un carousel, l’utenza non dovrebbe avere problemi</a:t>
            </a:r>
            <a:endParaRPr sz="1800">
              <a:solidFill>
                <a:schemeClr val="lt1"/>
              </a:solidFill>
            </a:endParaRPr>
          </a:p>
          <a:p>
            <a:pPr indent="0" lvl="0" marL="0" rtl="0" algn="l">
              <a:lnSpc>
                <a:spcPct val="115000"/>
              </a:lnSpc>
              <a:spcBef>
                <a:spcPts val="1200"/>
              </a:spcBef>
              <a:spcAft>
                <a:spcPts val="1200"/>
              </a:spcAft>
              <a:buNone/>
            </a:pPr>
            <a:r>
              <a:rPr lang="it" sz="1800">
                <a:solidFill>
                  <a:schemeClr val="lt1"/>
                </a:solidFill>
              </a:rPr>
              <a:t>-Si, la struttura del sito è abbastanza chiara da permettere di tornare al tool in qualsiasi momento</a:t>
            </a:r>
            <a:endParaRPr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it" sz="2320">
                <a:solidFill>
                  <a:schemeClr val="lt1"/>
                </a:solidFill>
              </a:rPr>
              <a:t>Modifiche apportate:</a:t>
            </a:r>
            <a:endParaRPr sz="2320">
              <a:solidFill>
                <a:schemeClr val="lt1"/>
              </a:solidFill>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it">
                <a:solidFill>
                  <a:schemeClr val="lt1"/>
                </a:solidFill>
              </a:rPr>
              <a:t>Aggiunta di un indice alfabetico per ognuna categoria</a:t>
            </a:r>
            <a:endParaRPr>
              <a:solidFill>
                <a:schemeClr val="lt1"/>
              </a:solidFill>
            </a:endParaRPr>
          </a:p>
          <a:p>
            <a:pPr indent="0" lvl="0" marL="457200" rtl="0" algn="l">
              <a:spcBef>
                <a:spcPts val="1200"/>
              </a:spcBef>
              <a:spcAft>
                <a:spcPts val="0"/>
              </a:spcAft>
              <a:buNone/>
            </a:pPr>
            <a:r>
              <a:rPr i="1" lang="it">
                <a:solidFill>
                  <a:schemeClr val="lt1"/>
                </a:solidFill>
              </a:rPr>
              <a:t>(Utile per cercare pagine specifiche)</a:t>
            </a:r>
            <a:endParaRPr i="1">
              <a:solidFill>
                <a:schemeClr val="lt1"/>
              </a:solidFill>
            </a:endParaRPr>
          </a:p>
          <a:p>
            <a:pPr indent="-342900" lvl="0" marL="457200" rtl="0" algn="l">
              <a:spcBef>
                <a:spcPts val="1200"/>
              </a:spcBef>
              <a:spcAft>
                <a:spcPts val="0"/>
              </a:spcAft>
              <a:buClr>
                <a:schemeClr val="lt1"/>
              </a:buClr>
              <a:buSzPts val="1800"/>
              <a:buChar char="●"/>
            </a:pPr>
            <a:r>
              <a:rPr lang="it">
                <a:solidFill>
                  <a:schemeClr val="lt1"/>
                </a:solidFill>
              </a:rPr>
              <a:t>Aggiunta di filtri nella schermata dei risultati della ricerca</a:t>
            </a:r>
            <a:endParaRPr>
              <a:solidFill>
                <a:schemeClr val="lt1"/>
              </a:solidFill>
            </a:endParaRPr>
          </a:p>
          <a:p>
            <a:pPr indent="0" lvl="0" marL="457200" rtl="0" algn="l">
              <a:spcBef>
                <a:spcPts val="1200"/>
              </a:spcBef>
              <a:spcAft>
                <a:spcPts val="0"/>
              </a:spcAft>
              <a:buNone/>
            </a:pPr>
            <a:r>
              <a:rPr i="1" lang="it">
                <a:solidFill>
                  <a:schemeClr val="lt1"/>
                </a:solidFill>
              </a:rPr>
              <a:t>(Per restringere più efficientemente la ricerca)</a:t>
            </a:r>
            <a:endParaRPr i="1">
              <a:solidFill>
                <a:schemeClr val="lt1"/>
              </a:solidFill>
            </a:endParaRPr>
          </a:p>
          <a:p>
            <a:pPr indent="-342900" lvl="0" marL="457200" rtl="0" algn="l">
              <a:spcBef>
                <a:spcPts val="1200"/>
              </a:spcBef>
              <a:spcAft>
                <a:spcPts val="0"/>
              </a:spcAft>
              <a:buClr>
                <a:schemeClr val="lt1"/>
              </a:buClr>
              <a:buSzPts val="1800"/>
              <a:buChar char="●"/>
            </a:pPr>
            <a:r>
              <a:rPr lang="it">
                <a:solidFill>
                  <a:schemeClr val="lt1"/>
                </a:solidFill>
              </a:rPr>
              <a:t>Aggiunta di brevi descrizioni di alcune componenti del sito</a:t>
            </a:r>
            <a:endParaRPr>
              <a:solidFill>
                <a:schemeClr val="lt1"/>
              </a:solidFill>
            </a:endParaRPr>
          </a:p>
          <a:p>
            <a:pPr indent="0" lvl="0" marL="0" rtl="0" algn="l">
              <a:spcBef>
                <a:spcPts val="1200"/>
              </a:spcBef>
              <a:spcAft>
                <a:spcPts val="1200"/>
              </a:spcAft>
              <a:buNone/>
            </a:pPr>
            <a:r>
              <a:rPr lang="it">
                <a:solidFill>
                  <a:schemeClr val="lt1"/>
                </a:solidFill>
              </a:rPr>
              <a:t>       </a:t>
            </a:r>
            <a:r>
              <a:rPr i="1" lang="it">
                <a:solidFill>
                  <a:schemeClr val="lt1"/>
                </a:solidFill>
              </a:rPr>
              <a:t>(Per chiarire definitivamente l’indipendenza tra ricerca e raccomandazioni)</a:t>
            </a:r>
            <a:endParaRPr i="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a:effectLst>
            <a:outerShdw blurRad="57150" rotWithShape="0" algn="bl" dir="5400000" dist="19050">
              <a:srgbClr val="000000"/>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Implementazione</a:t>
            </a:r>
            <a:endParaRPr>
              <a:solidFill>
                <a:schemeClr val="lt1"/>
              </a:solidFill>
            </a:endParaRPr>
          </a:p>
        </p:txBody>
      </p:sp>
      <p:sp>
        <p:nvSpPr>
          <p:cNvPr id="177" name="Google Shape;177;p30"/>
          <p:cNvSpPr txBox="1"/>
          <p:nvPr>
            <p:ph idx="1" type="body"/>
          </p:nvPr>
        </p:nvSpPr>
        <p:spPr>
          <a:xfrm>
            <a:off x="105625" y="1068500"/>
            <a:ext cx="3906300" cy="1885200"/>
          </a:xfrm>
          <a:prstGeom prst="rect">
            <a:avLst/>
          </a:prstGeom>
          <a:effectLst>
            <a:outerShdw blurRad="57150" rotWithShape="0" algn="bl" dir="5400000" dist="19050">
              <a:schemeClr val="dk1"/>
            </a:outerShdw>
          </a:effectLst>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lang="it">
                <a:solidFill>
                  <a:schemeClr val="lt1"/>
                </a:solidFill>
              </a:rPr>
              <a:t>Prototipo: Figma</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Design Pattern utilizzati</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Testing</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Versione finale</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0" lvl="0" marL="457200" rtl="0" algn="l">
              <a:spcBef>
                <a:spcPts val="1200"/>
              </a:spcBef>
              <a:spcAft>
                <a:spcPts val="1200"/>
              </a:spcAft>
              <a:buNone/>
            </a:pPr>
            <a:br>
              <a:rPr lang="it">
                <a:solidFill>
                  <a:schemeClr val="lt1"/>
                </a:solidFill>
              </a:rPr>
            </a:b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1. </a:t>
            </a:r>
            <a:r>
              <a:rPr lang="it">
                <a:solidFill>
                  <a:schemeClr val="lt1"/>
                </a:solidFill>
              </a:rPr>
              <a:t>Prototipo: Figma</a:t>
            </a:r>
            <a:endParaRPr>
              <a:solidFill>
                <a:schemeClr val="lt1"/>
              </a:solidFill>
            </a:endParaRPr>
          </a:p>
        </p:txBody>
      </p:sp>
      <p:pic>
        <p:nvPicPr>
          <p:cNvPr id="183" name="Google Shape;183;p31"/>
          <p:cNvPicPr preferRelativeResize="0"/>
          <p:nvPr/>
        </p:nvPicPr>
        <p:blipFill>
          <a:blip r:embed="rId3">
            <a:alphaModFix/>
          </a:blip>
          <a:stretch>
            <a:fillRect/>
          </a:stretch>
        </p:blipFill>
        <p:spPr>
          <a:xfrm>
            <a:off x="1039650" y="1017725"/>
            <a:ext cx="7064699" cy="3778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solidFill>
                  <a:schemeClr val="lt1"/>
                </a:solidFill>
              </a:rPr>
              <a:t>Il team:</a:t>
            </a:r>
            <a:endParaRPr>
              <a:solidFill>
                <a:schemeClr val="lt1"/>
              </a:solidFill>
            </a:endParaRPr>
          </a:p>
        </p:txBody>
      </p:sp>
      <p:graphicFrame>
        <p:nvGraphicFramePr>
          <p:cNvPr id="62" name="Google Shape;62;p14"/>
          <p:cNvGraphicFramePr/>
          <p:nvPr/>
        </p:nvGraphicFramePr>
        <p:xfrm>
          <a:off x="311688" y="1331600"/>
          <a:ext cx="3000000" cy="3000000"/>
        </p:xfrm>
        <a:graphic>
          <a:graphicData uri="http://schemas.openxmlformats.org/drawingml/2006/table">
            <a:tbl>
              <a:tblPr>
                <a:noFill/>
                <a:tableStyleId>{775087B8-9241-4FA1-806B-E3BFA4F5666B}</a:tableStyleId>
              </a:tblPr>
              <a:tblGrid>
                <a:gridCol w="2141650"/>
                <a:gridCol w="1199900"/>
                <a:gridCol w="5179075"/>
              </a:tblGrid>
              <a:tr h="766925">
                <a:tc>
                  <a:txBody>
                    <a:bodyPr/>
                    <a:lstStyle/>
                    <a:p>
                      <a:pPr indent="0" lvl="0" marL="0" rtl="0" algn="l">
                        <a:spcBef>
                          <a:spcPts val="0"/>
                        </a:spcBef>
                        <a:spcAft>
                          <a:spcPts val="0"/>
                        </a:spcAft>
                        <a:buNone/>
                      </a:pPr>
                      <a:r>
                        <a:rPr lang="it">
                          <a:solidFill>
                            <a:schemeClr val="lt1"/>
                          </a:solidFill>
                        </a:rPr>
                        <a:t>Amideo Francesco</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lt1"/>
                          </a:solidFill>
                        </a:rPr>
                        <a:t>0512105664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Manager del gruppo e Manager della documentazione</a:t>
                      </a:r>
                      <a:endParaRPr>
                        <a:solidFill>
                          <a:schemeClr val="lt1"/>
                        </a:solidFill>
                      </a:endParaRPr>
                    </a:p>
                  </a:txBody>
                  <a:tcPr marT="91425" marB="91425" marR="91425" marL="91425"/>
                </a:tc>
              </a:tr>
              <a:tr h="766925">
                <a:tc>
                  <a:txBody>
                    <a:bodyPr/>
                    <a:lstStyle/>
                    <a:p>
                      <a:pPr indent="0" lvl="0" marL="0" rtl="0" algn="l">
                        <a:spcBef>
                          <a:spcPts val="0"/>
                        </a:spcBef>
                        <a:spcAft>
                          <a:spcPts val="0"/>
                        </a:spcAft>
                        <a:buNone/>
                      </a:pPr>
                      <a:r>
                        <a:rPr lang="it">
                          <a:solidFill>
                            <a:schemeClr val="lt1"/>
                          </a:solidFill>
                        </a:rPr>
                        <a:t>Nicola Conforti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0512105058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Manager grafico </a:t>
                      </a:r>
                      <a:endParaRPr>
                        <a:solidFill>
                          <a:schemeClr val="lt1"/>
                        </a:solidFill>
                      </a:endParaRPr>
                    </a:p>
                  </a:txBody>
                  <a:tcPr marT="91425" marB="91425" marR="91425" marL="91425"/>
                </a:tc>
              </a:tr>
              <a:tr h="597300">
                <a:tc>
                  <a:txBody>
                    <a:bodyPr/>
                    <a:lstStyle/>
                    <a:p>
                      <a:pPr indent="0" lvl="0" marL="0" rtl="0" algn="l">
                        <a:spcBef>
                          <a:spcPts val="0"/>
                        </a:spcBef>
                        <a:spcAft>
                          <a:spcPts val="0"/>
                        </a:spcAft>
                        <a:buNone/>
                      </a:pPr>
                      <a:r>
                        <a:rPr lang="it">
                          <a:solidFill>
                            <a:schemeClr val="lt1"/>
                          </a:solidFill>
                        </a:rPr>
                        <a:t>Sergio Savino</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it">
                          <a:solidFill>
                            <a:schemeClr val="lt1"/>
                          </a:solidFill>
                        </a:rPr>
                        <a:t>0512104861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it">
                          <a:solidFill>
                            <a:schemeClr val="lt1"/>
                          </a:solidFill>
                        </a:rPr>
                        <a:t>Manager della valutazione e Manager dell’implementazione</a:t>
                      </a:r>
                      <a:endParaRPr>
                        <a:solidFill>
                          <a:schemeClr val="lt1"/>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Prototipo: Figma</a:t>
            </a:r>
            <a:endParaRPr>
              <a:solidFill>
                <a:schemeClr val="lt1"/>
              </a:solidFill>
            </a:endParaRPr>
          </a:p>
        </p:txBody>
      </p:sp>
      <p:pic>
        <p:nvPicPr>
          <p:cNvPr id="189" name="Google Shape;189;p32"/>
          <p:cNvPicPr preferRelativeResize="0"/>
          <p:nvPr/>
        </p:nvPicPr>
        <p:blipFill>
          <a:blip r:embed="rId3">
            <a:alphaModFix/>
          </a:blip>
          <a:stretch>
            <a:fillRect/>
          </a:stretch>
        </p:blipFill>
        <p:spPr>
          <a:xfrm>
            <a:off x="1035650" y="1017725"/>
            <a:ext cx="7072701" cy="374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2. Design Pattern utilizzati (alcuni esempi)</a:t>
            </a:r>
            <a:endParaRPr>
              <a:solidFill>
                <a:schemeClr val="lt1"/>
              </a:solidFill>
            </a:endParaRPr>
          </a:p>
        </p:txBody>
      </p:sp>
      <p:sp>
        <p:nvSpPr>
          <p:cNvPr id="195" name="Google Shape;195;p33"/>
          <p:cNvSpPr txBox="1"/>
          <p:nvPr>
            <p:ph idx="1" type="body"/>
          </p:nvPr>
        </p:nvSpPr>
        <p:spPr>
          <a:xfrm>
            <a:off x="5607475" y="952950"/>
            <a:ext cx="3275100" cy="15432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it">
                <a:solidFill>
                  <a:schemeClr val="lt1"/>
                </a:solidFill>
              </a:rPr>
              <a:t>“Carousel”</a:t>
            </a:r>
            <a:endParaRPr>
              <a:solidFill>
                <a:schemeClr val="lt1"/>
              </a:solidFill>
            </a:endParaRPr>
          </a:p>
        </p:txBody>
      </p:sp>
      <p:pic>
        <p:nvPicPr>
          <p:cNvPr id="196" name="Google Shape;196;p33"/>
          <p:cNvPicPr preferRelativeResize="0"/>
          <p:nvPr/>
        </p:nvPicPr>
        <p:blipFill>
          <a:blip r:embed="rId3">
            <a:alphaModFix/>
          </a:blip>
          <a:stretch>
            <a:fillRect/>
          </a:stretch>
        </p:blipFill>
        <p:spPr>
          <a:xfrm>
            <a:off x="311700" y="1047400"/>
            <a:ext cx="4414025" cy="1354300"/>
          </a:xfrm>
          <a:prstGeom prst="rect">
            <a:avLst/>
          </a:prstGeom>
          <a:noFill/>
          <a:ln>
            <a:noFill/>
          </a:ln>
        </p:spPr>
      </p:pic>
      <p:pic>
        <p:nvPicPr>
          <p:cNvPr id="197" name="Google Shape;197;p33"/>
          <p:cNvPicPr preferRelativeResize="0"/>
          <p:nvPr/>
        </p:nvPicPr>
        <p:blipFill>
          <a:blip r:embed="rId4">
            <a:alphaModFix/>
          </a:blip>
          <a:stretch>
            <a:fillRect/>
          </a:stretch>
        </p:blipFill>
        <p:spPr>
          <a:xfrm>
            <a:off x="311700" y="2666478"/>
            <a:ext cx="5029200" cy="725097"/>
          </a:xfrm>
          <a:prstGeom prst="rect">
            <a:avLst/>
          </a:prstGeom>
          <a:noFill/>
          <a:ln>
            <a:noFill/>
          </a:ln>
        </p:spPr>
      </p:pic>
      <p:sp>
        <p:nvSpPr>
          <p:cNvPr id="198" name="Google Shape;198;p33"/>
          <p:cNvSpPr txBox="1"/>
          <p:nvPr>
            <p:ph idx="1" type="body"/>
          </p:nvPr>
        </p:nvSpPr>
        <p:spPr>
          <a:xfrm>
            <a:off x="5607475" y="2509125"/>
            <a:ext cx="3275100" cy="1039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it">
                <a:solidFill>
                  <a:schemeClr val="lt1"/>
                </a:solidFill>
              </a:rPr>
              <a:t>Barra ricerca nell’header</a:t>
            </a:r>
            <a:endParaRPr>
              <a:solidFill>
                <a:schemeClr val="lt1"/>
              </a:solidFill>
            </a:endParaRPr>
          </a:p>
        </p:txBody>
      </p:sp>
      <p:pic>
        <p:nvPicPr>
          <p:cNvPr id="199" name="Google Shape;199;p33"/>
          <p:cNvPicPr preferRelativeResize="0"/>
          <p:nvPr/>
        </p:nvPicPr>
        <p:blipFill>
          <a:blip r:embed="rId5">
            <a:alphaModFix/>
          </a:blip>
          <a:stretch>
            <a:fillRect/>
          </a:stretch>
        </p:blipFill>
        <p:spPr>
          <a:xfrm>
            <a:off x="311700" y="3752595"/>
            <a:ext cx="5029201" cy="1020030"/>
          </a:xfrm>
          <a:prstGeom prst="rect">
            <a:avLst/>
          </a:prstGeom>
          <a:noFill/>
          <a:ln>
            <a:noFill/>
          </a:ln>
        </p:spPr>
      </p:pic>
      <p:sp>
        <p:nvSpPr>
          <p:cNvPr id="200" name="Google Shape;200;p33"/>
          <p:cNvSpPr txBox="1"/>
          <p:nvPr>
            <p:ph idx="1" type="body"/>
          </p:nvPr>
        </p:nvSpPr>
        <p:spPr>
          <a:xfrm>
            <a:off x="5607475" y="3742713"/>
            <a:ext cx="3275100" cy="1039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it">
                <a:solidFill>
                  <a:schemeClr val="lt1"/>
                </a:solidFill>
              </a:rPr>
              <a:t>Tag Filtering</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3. Testing</a:t>
            </a:r>
            <a:endParaRPr>
              <a:solidFill>
                <a:schemeClr val="lt1"/>
              </a:solidFill>
            </a:endParaRPr>
          </a:p>
        </p:txBody>
      </p:sp>
      <p:sp>
        <p:nvSpPr>
          <p:cNvPr id="206" name="Google Shape;206;p34"/>
          <p:cNvSpPr txBox="1"/>
          <p:nvPr>
            <p:ph idx="1" type="body"/>
          </p:nvPr>
        </p:nvSpPr>
        <p:spPr>
          <a:xfrm>
            <a:off x="311700" y="1152475"/>
            <a:ext cx="8520600" cy="741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it">
                <a:solidFill>
                  <a:schemeClr val="lt1"/>
                </a:solidFill>
              </a:rPr>
              <a:t>Oltre ai precedentemente menzionati metodi di testing, sono stati effettuate anche indagini SUS per determinare l’usabilità delle varie funzioni del sito: </a:t>
            </a:r>
            <a:endParaRPr>
              <a:solidFill>
                <a:schemeClr val="lt1"/>
              </a:solidFill>
            </a:endParaRPr>
          </a:p>
        </p:txBody>
      </p:sp>
      <p:pic>
        <p:nvPicPr>
          <p:cNvPr id="207" name="Google Shape;207;p34"/>
          <p:cNvPicPr preferRelativeResize="0"/>
          <p:nvPr/>
        </p:nvPicPr>
        <p:blipFill>
          <a:blip r:embed="rId3">
            <a:alphaModFix/>
          </a:blip>
          <a:stretch>
            <a:fillRect/>
          </a:stretch>
        </p:blipFill>
        <p:spPr>
          <a:xfrm>
            <a:off x="311700" y="2124700"/>
            <a:ext cx="4810125" cy="2352675"/>
          </a:xfrm>
          <a:prstGeom prst="rect">
            <a:avLst/>
          </a:prstGeom>
          <a:noFill/>
          <a:ln>
            <a:noFill/>
          </a:ln>
        </p:spPr>
      </p:pic>
      <p:pic>
        <p:nvPicPr>
          <p:cNvPr id="208" name="Google Shape;208;p34"/>
          <p:cNvPicPr preferRelativeResize="0"/>
          <p:nvPr/>
        </p:nvPicPr>
        <p:blipFill rotWithShape="1">
          <a:blip r:embed="rId4">
            <a:alphaModFix/>
          </a:blip>
          <a:srcRect b="-3455" l="0" r="-3455" t="0"/>
          <a:stretch/>
        </p:blipFill>
        <p:spPr>
          <a:xfrm>
            <a:off x="5253225" y="2084050"/>
            <a:ext cx="3797325" cy="2486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4. Versione finale  </a:t>
            </a:r>
            <a:endParaRPr>
              <a:solidFill>
                <a:schemeClr val="lt1"/>
              </a:solidFill>
            </a:endParaRPr>
          </a:p>
        </p:txBody>
      </p:sp>
      <p:pic>
        <p:nvPicPr>
          <p:cNvPr id="214" name="Google Shape;214;p35"/>
          <p:cNvPicPr preferRelativeResize="0"/>
          <p:nvPr/>
        </p:nvPicPr>
        <p:blipFill>
          <a:blip r:embed="rId3">
            <a:alphaModFix/>
          </a:blip>
          <a:stretch>
            <a:fillRect/>
          </a:stretch>
        </p:blipFill>
        <p:spPr>
          <a:xfrm>
            <a:off x="671675" y="1017725"/>
            <a:ext cx="7800647" cy="3820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Versione finale - Scheda birra  </a:t>
            </a:r>
            <a:endParaRPr>
              <a:solidFill>
                <a:schemeClr val="lt1"/>
              </a:solidFill>
            </a:endParaRPr>
          </a:p>
        </p:txBody>
      </p:sp>
      <p:pic>
        <p:nvPicPr>
          <p:cNvPr id="220" name="Google Shape;220;p36"/>
          <p:cNvPicPr preferRelativeResize="0"/>
          <p:nvPr/>
        </p:nvPicPr>
        <p:blipFill>
          <a:blip r:embed="rId3">
            <a:alphaModFix/>
          </a:blip>
          <a:stretch>
            <a:fillRect/>
          </a:stretch>
        </p:blipFill>
        <p:spPr>
          <a:xfrm>
            <a:off x="212238" y="1017725"/>
            <a:ext cx="8719527"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7"/>
          <p:cNvSpPr txBox="1"/>
          <p:nvPr>
            <p:ph idx="1" type="body"/>
          </p:nvPr>
        </p:nvSpPr>
        <p:spPr>
          <a:xfrm>
            <a:off x="380025" y="434575"/>
            <a:ext cx="3411600" cy="16269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i="1" lang="it" sz="3800">
                <a:solidFill>
                  <a:schemeClr val="lt1"/>
                </a:solidFill>
              </a:rPr>
              <a:t>Cheers!</a:t>
            </a:r>
            <a:endParaRPr b="1" i="1" sz="3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a:effectLst>
            <a:outerShdw blurRad="57150" rotWithShape="0" algn="bl" dir="5400000" dist="19050">
              <a:srgbClr val="000000"/>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Analisi del Problema:</a:t>
            </a:r>
            <a:endParaRPr>
              <a:solidFill>
                <a:schemeClr val="lt1"/>
              </a:solidFill>
            </a:endParaRPr>
          </a:p>
        </p:txBody>
      </p:sp>
      <p:sp>
        <p:nvSpPr>
          <p:cNvPr id="68" name="Google Shape;68;p15"/>
          <p:cNvSpPr txBox="1"/>
          <p:nvPr>
            <p:ph idx="1" type="body"/>
          </p:nvPr>
        </p:nvSpPr>
        <p:spPr>
          <a:xfrm>
            <a:off x="105625" y="1068500"/>
            <a:ext cx="3696300" cy="1885200"/>
          </a:xfrm>
          <a:prstGeom prst="rect">
            <a:avLst/>
          </a:prstGeom>
          <a:effectLst>
            <a:outerShdw blurRad="57150" rotWithShape="0" algn="bl" dir="5400000" dist="19050">
              <a:schemeClr val="dk1"/>
            </a:outerShdw>
          </a:effectLst>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lang="it">
                <a:solidFill>
                  <a:schemeClr val="lt1"/>
                </a:solidFill>
              </a:rPr>
              <a:t>Descrizione del problema</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Raccolta dei dati</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Creazione delle Personas</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Determinazione dei Task</a:t>
            </a:r>
            <a:endParaRPr>
              <a:solidFill>
                <a:schemeClr val="lt1"/>
              </a:solidFill>
            </a:endParaRPr>
          </a:p>
          <a:p>
            <a:pPr indent="0" lvl="0" marL="457200" rtl="0" algn="l">
              <a:spcBef>
                <a:spcPts val="1200"/>
              </a:spcBef>
              <a:spcAft>
                <a:spcPts val="1200"/>
              </a:spcAft>
              <a:buNone/>
            </a:pPr>
            <a:br>
              <a:rPr lang="it">
                <a:solidFill>
                  <a:schemeClr val="lt1"/>
                </a:solidFill>
              </a:rPr>
            </a:b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420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1.</a:t>
            </a:r>
            <a:r>
              <a:rPr lang="it">
                <a:solidFill>
                  <a:schemeClr val="lt1"/>
                </a:solidFill>
              </a:rPr>
              <a:t>Descrizione del problema</a:t>
            </a:r>
            <a:endParaRPr>
              <a:solidFill>
                <a:schemeClr val="lt1"/>
              </a:solidFill>
            </a:endParaRPr>
          </a:p>
        </p:txBody>
      </p:sp>
      <p:sp>
        <p:nvSpPr>
          <p:cNvPr id="74" name="Google Shape;74;p16"/>
          <p:cNvSpPr txBox="1"/>
          <p:nvPr>
            <p:ph idx="1" type="body"/>
          </p:nvPr>
        </p:nvSpPr>
        <p:spPr>
          <a:xfrm>
            <a:off x="311700" y="1152475"/>
            <a:ext cx="451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solidFill>
                  <a:schemeClr val="lt1"/>
                </a:solidFill>
              </a:rPr>
              <a:t>Recentemente, </a:t>
            </a:r>
            <a:r>
              <a:rPr lang="it">
                <a:solidFill>
                  <a:schemeClr val="lt1"/>
                </a:solidFill>
              </a:rPr>
              <a:t>in Italia </a:t>
            </a:r>
            <a:r>
              <a:rPr lang="it">
                <a:solidFill>
                  <a:schemeClr val="lt1"/>
                </a:solidFill>
              </a:rPr>
              <a:t>il mercato di birre artigianali è incrementato in maniera notevole, con la nascita di molti nuovi birrifici di diverse dimensioni e notorietà. Questo crea la possibilità di focalizzare un mercato già molto promettente, con la creazione di un’infrastruttura che permetta sia ai birrifici più piccoli di affermarsi, sia agli utenti di coltivare la loro passione per le birre artigianali.</a:t>
            </a:r>
            <a:endParaRPr>
              <a:solidFill>
                <a:schemeClr val="lt1"/>
              </a:solidFill>
            </a:endParaRPr>
          </a:p>
        </p:txBody>
      </p:sp>
      <p:pic>
        <p:nvPicPr>
          <p:cNvPr id="75" name="Google Shape;75;p16"/>
          <p:cNvPicPr preferRelativeResize="0"/>
          <p:nvPr/>
        </p:nvPicPr>
        <p:blipFill>
          <a:blip r:embed="rId3">
            <a:alphaModFix/>
          </a:blip>
          <a:stretch>
            <a:fillRect/>
          </a:stretch>
        </p:blipFill>
        <p:spPr>
          <a:xfrm>
            <a:off x="4935675" y="298825"/>
            <a:ext cx="3975350" cy="4545850"/>
          </a:xfrm>
          <a:prstGeom prst="rect">
            <a:avLst/>
          </a:prstGeom>
          <a:noFill/>
          <a:ln>
            <a:noFill/>
          </a:ln>
        </p:spPr>
      </p:pic>
      <p:sp>
        <p:nvSpPr>
          <p:cNvPr id="76" name="Google Shape;76;p16"/>
          <p:cNvSpPr txBox="1"/>
          <p:nvPr/>
        </p:nvSpPr>
        <p:spPr>
          <a:xfrm>
            <a:off x="4935700" y="4568875"/>
            <a:ext cx="39753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it" sz="1100"/>
              <a:t>Numero di birrifici artigianali per area nel 2022 via Corriere.it</a:t>
            </a:r>
            <a:endParaRPr i="1"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2.Raccolta dei dati</a:t>
            </a:r>
            <a:endParaRPr>
              <a:solidFill>
                <a:schemeClr val="lt1"/>
              </a:solidFill>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Per stabilire le nostre aspettative in merito al pubblico, abbiamo deciso di portare avanti un sondaggio effettuato via Google Forms per un totale di 22 partecipanti, scegliendo diverse fasce di età, affinità informatiche ed esperienza con birra.</a:t>
            </a:r>
            <a:endParaRPr>
              <a:solidFill>
                <a:schemeClr val="lt1"/>
              </a:solidFill>
            </a:endParaRPr>
          </a:p>
          <a:p>
            <a:pPr indent="0" lvl="0" marL="0" rtl="0" algn="l">
              <a:spcBef>
                <a:spcPts val="1200"/>
              </a:spcBef>
              <a:spcAft>
                <a:spcPts val="0"/>
              </a:spcAft>
              <a:buNone/>
            </a:pPr>
            <a:r>
              <a:rPr lang="it">
                <a:solidFill>
                  <a:schemeClr val="lt1"/>
                </a:solidFill>
              </a:rPr>
              <a:t>Dai risultati è emerso che la grande maggioranza dell’utenza è incuriosita dal provare nuove birre artigianali, e che sarebbe interessata a un servizio per rendere l’esperienza più intuitiva.</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3. Creazione delle Personas</a:t>
            </a:r>
            <a:endParaRPr>
              <a:solidFill>
                <a:schemeClr val="lt1"/>
              </a:solidFill>
            </a:endParaRPr>
          </a:p>
        </p:txBody>
      </p:sp>
      <p:sp>
        <p:nvSpPr>
          <p:cNvPr id="88" name="Google Shape;88;p18"/>
          <p:cNvSpPr txBox="1"/>
          <p:nvPr>
            <p:ph idx="1" type="body"/>
          </p:nvPr>
        </p:nvSpPr>
        <p:spPr>
          <a:xfrm>
            <a:off x="311700" y="2964350"/>
            <a:ext cx="8520600" cy="17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t" sz="1900">
                <a:solidFill>
                  <a:schemeClr val="lt1"/>
                </a:solidFill>
                <a:latin typeface="Calibri"/>
                <a:ea typeface="Calibri"/>
                <a:cs typeface="Calibri"/>
                <a:sym typeface="Calibri"/>
              </a:rPr>
              <a:t>Mauro è un uomo molto dedicato al suo lavoro, ma sa riconoscere quando ha bisogno di spezzare la routine. Avendo abitudine di cenare in diversi Pub insieme ai suoi amici, risulta essere avvezzo al consumo di birra, e ne ha una discreta conoscenza, anche se non la considera una sua vera e propria passione. </a:t>
            </a:r>
            <a:endParaRPr sz="2300">
              <a:solidFill>
                <a:schemeClr val="lt1"/>
              </a:solidFill>
            </a:endParaRPr>
          </a:p>
        </p:txBody>
      </p:sp>
      <p:pic>
        <p:nvPicPr>
          <p:cNvPr id="89" name="Google Shape;89;p18"/>
          <p:cNvPicPr preferRelativeResize="0"/>
          <p:nvPr/>
        </p:nvPicPr>
        <p:blipFill>
          <a:blip r:embed="rId3">
            <a:alphaModFix/>
          </a:blip>
          <a:stretch>
            <a:fillRect/>
          </a:stretch>
        </p:blipFill>
        <p:spPr>
          <a:xfrm>
            <a:off x="6705575" y="445013"/>
            <a:ext cx="2126725" cy="2126725"/>
          </a:xfrm>
          <a:prstGeom prst="rect">
            <a:avLst/>
          </a:prstGeom>
          <a:noFill/>
          <a:ln>
            <a:noFill/>
          </a:ln>
        </p:spPr>
      </p:pic>
      <p:sp>
        <p:nvSpPr>
          <p:cNvPr id="90" name="Google Shape;90;p18"/>
          <p:cNvSpPr txBox="1"/>
          <p:nvPr/>
        </p:nvSpPr>
        <p:spPr>
          <a:xfrm>
            <a:off x="311700" y="1355938"/>
            <a:ext cx="58992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rPr>
              <a:t>Età: 28 </a:t>
            </a:r>
            <a:endParaRPr sz="1500">
              <a:solidFill>
                <a:schemeClr val="lt1"/>
              </a:solidFill>
            </a:endParaRPr>
          </a:p>
          <a:p>
            <a:pPr indent="0" lvl="0" marL="0" rtl="0" algn="l">
              <a:spcBef>
                <a:spcPts val="0"/>
              </a:spcBef>
              <a:spcAft>
                <a:spcPts val="0"/>
              </a:spcAft>
              <a:buNone/>
            </a:pPr>
            <a:r>
              <a:rPr lang="it" sz="1500">
                <a:solidFill>
                  <a:schemeClr val="lt1"/>
                </a:solidFill>
              </a:rPr>
              <a:t>Sesso: M</a:t>
            </a:r>
            <a:endParaRPr sz="1500">
              <a:solidFill>
                <a:schemeClr val="lt1"/>
              </a:solidFill>
            </a:endParaRPr>
          </a:p>
          <a:p>
            <a:pPr indent="0" lvl="0" marL="0" rtl="0" algn="l">
              <a:spcBef>
                <a:spcPts val="0"/>
              </a:spcBef>
              <a:spcAft>
                <a:spcPts val="0"/>
              </a:spcAft>
              <a:buNone/>
            </a:pPr>
            <a:r>
              <a:rPr lang="it" sz="1500">
                <a:solidFill>
                  <a:schemeClr val="lt1"/>
                </a:solidFill>
              </a:rPr>
              <a:t>Occupazione: Ingegnere Elettronico</a:t>
            </a:r>
            <a:endParaRPr sz="1500">
              <a:solidFill>
                <a:schemeClr val="lt1"/>
              </a:solidFill>
            </a:endParaRPr>
          </a:p>
          <a:p>
            <a:pPr indent="0" lvl="0" marL="0" rtl="0" algn="l">
              <a:spcBef>
                <a:spcPts val="0"/>
              </a:spcBef>
              <a:spcAft>
                <a:spcPts val="0"/>
              </a:spcAft>
              <a:buNone/>
            </a:pPr>
            <a:r>
              <a:rPr lang="it" sz="1500">
                <a:solidFill>
                  <a:schemeClr val="lt1"/>
                </a:solidFill>
              </a:rPr>
              <a:t>Provenienza: Montecorvino</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4. Determinazione dei Task</a:t>
            </a:r>
            <a:endParaRPr>
              <a:solidFill>
                <a:schemeClr val="lt1"/>
              </a:solidFill>
            </a:endParaRPr>
          </a:p>
        </p:txBody>
      </p:sp>
      <p:graphicFrame>
        <p:nvGraphicFramePr>
          <p:cNvPr id="96" name="Google Shape;96;p19"/>
          <p:cNvGraphicFramePr/>
          <p:nvPr/>
        </p:nvGraphicFramePr>
        <p:xfrm>
          <a:off x="952500" y="1017725"/>
          <a:ext cx="3000000" cy="3000000"/>
        </p:xfrm>
        <a:graphic>
          <a:graphicData uri="http://schemas.openxmlformats.org/drawingml/2006/table">
            <a:tbl>
              <a:tblPr>
                <a:noFill/>
                <a:tableStyleId>{775087B8-9241-4FA1-806B-E3BFA4F5666B}</a:tableStyleId>
              </a:tblPr>
              <a:tblGrid>
                <a:gridCol w="848300"/>
                <a:gridCol w="6390700"/>
              </a:tblGrid>
              <a:tr h="686950">
                <a:tc>
                  <a:txBody>
                    <a:bodyPr/>
                    <a:lstStyle/>
                    <a:p>
                      <a:pPr indent="0" lvl="0" marL="0" rtl="0" algn="l">
                        <a:spcBef>
                          <a:spcPts val="0"/>
                        </a:spcBef>
                        <a:spcAft>
                          <a:spcPts val="0"/>
                        </a:spcAft>
                        <a:buNone/>
                      </a:pPr>
                      <a:r>
                        <a:rPr lang="it">
                          <a:solidFill>
                            <a:schemeClr val="lt1"/>
                          </a:solidFill>
                        </a:rPr>
                        <a:t>Task 1</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it">
                          <a:solidFill>
                            <a:schemeClr val="lt1"/>
                          </a:solidFill>
                        </a:rPr>
                        <a:t>Effettuare una ricerca a partire dal nome di una birra per vederne una scheda di proprietà (gradazione, colore, sapore, accostamenti, ecc.)</a:t>
                      </a:r>
                      <a:endParaRPr>
                        <a:solidFill>
                          <a:schemeClr val="lt1"/>
                        </a:solidFill>
                      </a:endParaRPr>
                    </a:p>
                  </a:txBody>
                  <a:tcPr marT="91425" marB="91425" marR="91425" marL="91425"/>
                </a:tc>
              </a:tr>
              <a:tr h="686950">
                <a:tc>
                  <a:txBody>
                    <a:bodyPr/>
                    <a:lstStyle/>
                    <a:p>
                      <a:pPr indent="0" lvl="0" marL="0" rtl="0" algn="l">
                        <a:spcBef>
                          <a:spcPts val="0"/>
                        </a:spcBef>
                        <a:spcAft>
                          <a:spcPts val="0"/>
                        </a:spcAft>
                        <a:buNone/>
                      </a:pPr>
                      <a:r>
                        <a:rPr lang="it">
                          <a:solidFill>
                            <a:schemeClr val="lt1"/>
                          </a:solidFill>
                        </a:rPr>
                        <a:t>Task 2</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it">
                          <a:solidFill>
                            <a:schemeClr val="lt1"/>
                          </a:solidFill>
                        </a:rPr>
                        <a:t>A partire da una specifica birra, effettuare una ricerca per visualizzare dove è possibile reperire la stessa.</a:t>
                      </a:r>
                      <a:endParaRPr>
                        <a:solidFill>
                          <a:schemeClr val="lt1"/>
                        </a:solidFill>
                      </a:endParaRPr>
                    </a:p>
                  </a:txBody>
                  <a:tcPr marT="91425" marB="91425" marR="91425" marL="91425"/>
                </a:tc>
              </a:tr>
              <a:tr h="635000">
                <a:tc>
                  <a:txBody>
                    <a:bodyPr/>
                    <a:lstStyle/>
                    <a:p>
                      <a:pPr indent="0" lvl="0" marL="0" rtl="0" algn="l">
                        <a:spcBef>
                          <a:spcPts val="0"/>
                        </a:spcBef>
                        <a:spcAft>
                          <a:spcPts val="0"/>
                        </a:spcAft>
                        <a:buNone/>
                      </a:pPr>
                      <a:r>
                        <a:rPr lang="it">
                          <a:solidFill>
                            <a:schemeClr val="lt1"/>
                          </a:solidFill>
                        </a:rPr>
                        <a:t>Task 3</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rPr lang="it">
                          <a:solidFill>
                            <a:schemeClr val="lt1"/>
                          </a:solidFill>
                        </a:rPr>
                        <a:t>A partire da uno specifico produttore, mostra una lista di caratteristiche di quest’ultimo insieme alle birre da esso prodotte.</a:t>
                      </a:r>
                      <a:endParaRPr>
                        <a:solidFill>
                          <a:schemeClr val="lt1"/>
                        </a:solidFill>
                      </a:endParaRPr>
                    </a:p>
                  </a:txBody>
                  <a:tcPr marT="91425" marB="91425" marR="91425" marL="91425"/>
                </a:tc>
              </a:tr>
              <a:tr h="697975">
                <a:tc>
                  <a:txBody>
                    <a:bodyPr/>
                    <a:lstStyle/>
                    <a:p>
                      <a:pPr indent="0" lvl="0" marL="0" rtl="0" algn="l">
                        <a:spcBef>
                          <a:spcPts val="0"/>
                        </a:spcBef>
                        <a:spcAft>
                          <a:spcPts val="0"/>
                        </a:spcAft>
                        <a:buNone/>
                      </a:pPr>
                      <a:r>
                        <a:rPr lang="it">
                          <a:solidFill>
                            <a:schemeClr val="lt1"/>
                          </a:solidFill>
                        </a:rPr>
                        <a:t>Task 4</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None/>
                      </a:pPr>
                      <a:r>
                        <a:rPr lang="it">
                          <a:solidFill>
                            <a:schemeClr val="lt1"/>
                          </a:solidFill>
                        </a:rPr>
                        <a:t>Effettuare una ricerca a partire dal nome di un locale, per avere una lista di birre lì disponibili, insieme ai prezzi delle stesse.</a:t>
                      </a:r>
                      <a:endParaRPr>
                        <a:solidFill>
                          <a:schemeClr val="lt1"/>
                        </a:solidFill>
                      </a:endParaRPr>
                    </a:p>
                  </a:txBody>
                  <a:tcPr marT="91425" marB="91425" marR="91425" marL="91425"/>
                </a:tc>
              </a:tr>
              <a:tr h="462675">
                <a:tc>
                  <a:txBody>
                    <a:bodyPr/>
                    <a:lstStyle/>
                    <a:p>
                      <a:pPr indent="0" lvl="0" marL="0" rtl="0" algn="l">
                        <a:spcBef>
                          <a:spcPts val="0"/>
                        </a:spcBef>
                        <a:spcAft>
                          <a:spcPts val="0"/>
                        </a:spcAft>
                        <a:buNone/>
                      </a:pPr>
                      <a:r>
                        <a:rPr lang="it">
                          <a:solidFill>
                            <a:schemeClr val="lt1"/>
                          </a:solidFill>
                        </a:rPr>
                        <a:t>Task 5</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it">
                          <a:solidFill>
                            <a:schemeClr val="lt1"/>
                          </a:solidFill>
                        </a:rPr>
                        <a:t>Ricevere suggerimenti in base a vari criteri determinati dall’utente (Gradazione, colore, provenienza, ecc.)</a:t>
                      </a:r>
                      <a:endParaRPr>
                        <a:solidFill>
                          <a:schemeClr val="lt1"/>
                        </a:solidFill>
                      </a:endParaRPr>
                    </a:p>
                  </a:txBody>
                  <a:tcPr marT="91425" marB="91425" marR="91425" marL="91425"/>
                </a:tc>
              </a:tr>
              <a:tr h="442125">
                <a:tc>
                  <a:txBody>
                    <a:bodyPr/>
                    <a:lstStyle/>
                    <a:p>
                      <a:pPr indent="0" lvl="0" marL="0" rtl="0" algn="l">
                        <a:spcBef>
                          <a:spcPts val="0"/>
                        </a:spcBef>
                        <a:spcAft>
                          <a:spcPts val="0"/>
                        </a:spcAft>
                        <a:buNone/>
                      </a:pPr>
                      <a:r>
                        <a:rPr lang="it">
                          <a:solidFill>
                            <a:schemeClr val="lt1"/>
                          </a:solidFill>
                        </a:rPr>
                        <a:t>Task 6</a:t>
                      </a:r>
                      <a:endParaRPr>
                        <a:solidFill>
                          <a:schemeClr val="lt1"/>
                        </a:solidFill>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it">
                          <a:solidFill>
                            <a:schemeClr val="lt1"/>
                          </a:solidFill>
                        </a:rPr>
                        <a:t> Ricevere suggerimenti in base a vari fattori come la posizione e i </a:t>
                      </a:r>
                      <a:r>
                        <a:rPr i="1" lang="it">
                          <a:solidFill>
                            <a:schemeClr val="lt1"/>
                          </a:solidFill>
                        </a:rPr>
                        <a:t>trend </a:t>
                      </a:r>
                      <a:r>
                        <a:rPr lang="it">
                          <a:solidFill>
                            <a:schemeClr val="lt1"/>
                          </a:solidFill>
                        </a:rPr>
                        <a:t>del momento (nuove uscite, birre popolari, ecc.)</a:t>
                      </a:r>
                      <a:endParaRPr>
                        <a:solidFill>
                          <a:schemeClr val="lt1"/>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Caso d’uso: Task 5 </a:t>
            </a:r>
            <a:endParaRPr>
              <a:solidFill>
                <a:schemeClr val="lt1"/>
              </a:solidFill>
            </a:endParaRPr>
          </a:p>
        </p:txBody>
      </p:sp>
      <p:pic>
        <p:nvPicPr>
          <p:cNvPr id="102" name="Google Shape;102;p20"/>
          <p:cNvPicPr preferRelativeResize="0"/>
          <p:nvPr/>
        </p:nvPicPr>
        <p:blipFill>
          <a:blip r:embed="rId3">
            <a:alphaModFix/>
          </a:blip>
          <a:stretch>
            <a:fillRect/>
          </a:stretch>
        </p:blipFill>
        <p:spPr>
          <a:xfrm>
            <a:off x="895000" y="1191100"/>
            <a:ext cx="950052" cy="912477"/>
          </a:xfrm>
          <a:prstGeom prst="rect">
            <a:avLst/>
          </a:prstGeom>
          <a:noFill/>
          <a:ln>
            <a:noFill/>
          </a:ln>
        </p:spPr>
      </p:pic>
      <p:sp>
        <p:nvSpPr>
          <p:cNvPr id="103" name="Google Shape;103;p20"/>
          <p:cNvSpPr txBox="1"/>
          <p:nvPr/>
        </p:nvSpPr>
        <p:spPr>
          <a:xfrm>
            <a:off x="383325" y="2103575"/>
            <a:ext cx="19734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rPr>
              <a:t>L’utente vuole provare una nuova birra</a:t>
            </a:r>
            <a:endParaRPr>
              <a:solidFill>
                <a:schemeClr val="lt1"/>
              </a:solidFill>
            </a:endParaRPr>
          </a:p>
        </p:txBody>
      </p:sp>
      <p:pic>
        <p:nvPicPr>
          <p:cNvPr id="104" name="Google Shape;104;p20"/>
          <p:cNvPicPr preferRelativeResize="0"/>
          <p:nvPr/>
        </p:nvPicPr>
        <p:blipFill>
          <a:blip r:embed="rId4">
            <a:alphaModFix/>
          </a:blip>
          <a:stretch>
            <a:fillRect/>
          </a:stretch>
        </p:blipFill>
        <p:spPr>
          <a:xfrm>
            <a:off x="2254425" y="3301000"/>
            <a:ext cx="912475" cy="912475"/>
          </a:xfrm>
          <a:prstGeom prst="rect">
            <a:avLst/>
          </a:prstGeom>
          <a:noFill/>
          <a:ln>
            <a:noFill/>
          </a:ln>
        </p:spPr>
      </p:pic>
      <p:sp>
        <p:nvSpPr>
          <p:cNvPr id="105" name="Google Shape;105;p20"/>
          <p:cNvSpPr txBox="1"/>
          <p:nvPr/>
        </p:nvSpPr>
        <p:spPr>
          <a:xfrm>
            <a:off x="1675813" y="4265950"/>
            <a:ext cx="20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1"/>
                </a:solidFill>
              </a:rPr>
              <a:t>Il servizio mostra il tool per raccomandazioni</a:t>
            </a:r>
            <a:endParaRPr/>
          </a:p>
        </p:txBody>
      </p:sp>
      <p:pic>
        <p:nvPicPr>
          <p:cNvPr id="106" name="Google Shape;106;p20"/>
          <p:cNvPicPr preferRelativeResize="0"/>
          <p:nvPr/>
        </p:nvPicPr>
        <p:blipFill>
          <a:blip r:embed="rId3">
            <a:alphaModFix/>
          </a:blip>
          <a:stretch>
            <a:fillRect/>
          </a:stretch>
        </p:blipFill>
        <p:spPr>
          <a:xfrm>
            <a:off x="3849750" y="1191100"/>
            <a:ext cx="950052" cy="912477"/>
          </a:xfrm>
          <a:prstGeom prst="rect">
            <a:avLst/>
          </a:prstGeom>
          <a:noFill/>
          <a:ln>
            <a:noFill/>
          </a:ln>
        </p:spPr>
      </p:pic>
      <p:sp>
        <p:nvSpPr>
          <p:cNvPr id="107" name="Google Shape;107;p20"/>
          <p:cNvSpPr txBox="1"/>
          <p:nvPr/>
        </p:nvSpPr>
        <p:spPr>
          <a:xfrm>
            <a:off x="3235775" y="2103575"/>
            <a:ext cx="21780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rPr>
              <a:t>L’utente inserisce le caratteristiche che cerca</a:t>
            </a:r>
            <a:endParaRPr>
              <a:solidFill>
                <a:schemeClr val="lt1"/>
              </a:solidFill>
            </a:endParaRPr>
          </a:p>
        </p:txBody>
      </p:sp>
      <p:pic>
        <p:nvPicPr>
          <p:cNvPr id="108" name="Google Shape;108;p20"/>
          <p:cNvPicPr preferRelativeResize="0"/>
          <p:nvPr/>
        </p:nvPicPr>
        <p:blipFill>
          <a:blip r:embed="rId4">
            <a:alphaModFix/>
          </a:blip>
          <a:stretch>
            <a:fillRect/>
          </a:stretch>
        </p:blipFill>
        <p:spPr>
          <a:xfrm>
            <a:off x="5380350" y="3301000"/>
            <a:ext cx="912475" cy="912475"/>
          </a:xfrm>
          <a:prstGeom prst="rect">
            <a:avLst/>
          </a:prstGeom>
          <a:noFill/>
          <a:ln>
            <a:noFill/>
          </a:ln>
        </p:spPr>
      </p:pic>
      <p:sp>
        <p:nvSpPr>
          <p:cNvPr id="109" name="Google Shape;109;p20"/>
          <p:cNvSpPr txBox="1"/>
          <p:nvPr/>
        </p:nvSpPr>
        <p:spPr>
          <a:xfrm>
            <a:off x="4990650" y="4265950"/>
            <a:ext cx="20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lt1"/>
                </a:solidFill>
              </a:rPr>
              <a:t>Il sistema elabora la raccomandazione</a:t>
            </a:r>
            <a:endParaRPr/>
          </a:p>
        </p:txBody>
      </p:sp>
      <p:pic>
        <p:nvPicPr>
          <p:cNvPr id="110" name="Google Shape;110;p20"/>
          <p:cNvPicPr preferRelativeResize="0"/>
          <p:nvPr/>
        </p:nvPicPr>
        <p:blipFill>
          <a:blip r:embed="rId3">
            <a:alphaModFix/>
          </a:blip>
          <a:stretch>
            <a:fillRect/>
          </a:stretch>
        </p:blipFill>
        <p:spPr>
          <a:xfrm>
            <a:off x="6906800" y="1191100"/>
            <a:ext cx="950052" cy="912477"/>
          </a:xfrm>
          <a:prstGeom prst="rect">
            <a:avLst/>
          </a:prstGeom>
          <a:noFill/>
          <a:ln>
            <a:noFill/>
          </a:ln>
        </p:spPr>
      </p:pic>
      <p:sp>
        <p:nvSpPr>
          <p:cNvPr id="111" name="Google Shape;111;p20"/>
          <p:cNvSpPr txBox="1"/>
          <p:nvPr/>
        </p:nvSpPr>
        <p:spPr>
          <a:xfrm>
            <a:off x="6292825" y="2103575"/>
            <a:ext cx="21780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rPr>
              <a:t>L’utente consulta la lista di possibili scelte</a:t>
            </a:r>
            <a:endParaRPr>
              <a:solidFill>
                <a:schemeClr val="lt1"/>
              </a:solidFill>
            </a:endParaRPr>
          </a:p>
        </p:txBody>
      </p:sp>
      <p:cxnSp>
        <p:nvCxnSpPr>
          <p:cNvPr id="112" name="Google Shape;112;p20"/>
          <p:cNvCxnSpPr/>
          <p:nvPr/>
        </p:nvCxnSpPr>
        <p:spPr>
          <a:xfrm>
            <a:off x="1902050" y="2554950"/>
            <a:ext cx="682200" cy="567000"/>
          </a:xfrm>
          <a:prstGeom prst="straightConnector1">
            <a:avLst/>
          </a:prstGeom>
          <a:noFill/>
          <a:ln cap="flat" cmpd="sng" w="19050">
            <a:solidFill>
              <a:schemeClr val="lt1"/>
            </a:solidFill>
            <a:prstDash val="solid"/>
            <a:round/>
            <a:headEnd len="med" w="med" type="none"/>
            <a:tailEnd len="med" w="med" type="triangle"/>
          </a:ln>
        </p:spPr>
      </p:cxnSp>
      <p:cxnSp>
        <p:nvCxnSpPr>
          <p:cNvPr id="113" name="Google Shape;113;p20"/>
          <p:cNvCxnSpPr/>
          <p:nvPr/>
        </p:nvCxnSpPr>
        <p:spPr>
          <a:xfrm flipH="1" rot="10800000">
            <a:off x="2930750" y="2785775"/>
            <a:ext cx="1175700" cy="378000"/>
          </a:xfrm>
          <a:prstGeom prst="straightConnector1">
            <a:avLst/>
          </a:prstGeom>
          <a:noFill/>
          <a:ln cap="flat" cmpd="sng" w="19050">
            <a:solidFill>
              <a:schemeClr val="lt1"/>
            </a:solidFill>
            <a:prstDash val="solid"/>
            <a:round/>
            <a:headEnd len="med" w="med" type="none"/>
            <a:tailEnd len="med" w="med" type="triangle"/>
          </a:ln>
        </p:spPr>
      </p:cxnSp>
      <p:cxnSp>
        <p:nvCxnSpPr>
          <p:cNvPr id="114" name="Google Shape;114;p20"/>
          <p:cNvCxnSpPr/>
          <p:nvPr/>
        </p:nvCxnSpPr>
        <p:spPr>
          <a:xfrm>
            <a:off x="4547275" y="2827875"/>
            <a:ext cx="1070700" cy="388500"/>
          </a:xfrm>
          <a:prstGeom prst="straightConnector1">
            <a:avLst/>
          </a:prstGeom>
          <a:noFill/>
          <a:ln cap="flat" cmpd="sng" w="19050">
            <a:solidFill>
              <a:schemeClr val="lt1"/>
            </a:solidFill>
            <a:prstDash val="solid"/>
            <a:round/>
            <a:headEnd len="med" w="med" type="none"/>
            <a:tailEnd len="med" w="med" type="triangle"/>
          </a:ln>
        </p:spPr>
      </p:cxnSp>
      <p:cxnSp>
        <p:nvCxnSpPr>
          <p:cNvPr id="115" name="Google Shape;115;p20"/>
          <p:cNvCxnSpPr/>
          <p:nvPr/>
        </p:nvCxnSpPr>
        <p:spPr>
          <a:xfrm flipH="1" rot="10800000">
            <a:off x="6069325" y="2775275"/>
            <a:ext cx="1081200" cy="43050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a:effectLst>
            <a:outerShdw blurRad="57150" rotWithShape="0" algn="bl" dir="5400000" dist="19050">
              <a:srgbClr val="000000"/>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Progettazione del prototipo</a:t>
            </a:r>
            <a:r>
              <a:rPr lang="it">
                <a:solidFill>
                  <a:schemeClr val="lt1"/>
                </a:solidFill>
              </a:rPr>
              <a:t>:</a:t>
            </a:r>
            <a:endParaRPr>
              <a:solidFill>
                <a:schemeClr val="lt1"/>
              </a:solidFill>
            </a:endParaRPr>
          </a:p>
        </p:txBody>
      </p:sp>
      <p:sp>
        <p:nvSpPr>
          <p:cNvPr id="121" name="Google Shape;121;p21"/>
          <p:cNvSpPr txBox="1"/>
          <p:nvPr>
            <p:ph idx="1" type="body"/>
          </p:nvPr>
        </p:nvSpPr>
        <p:spPr>
          <a:xfrm>
            <a:off x="105625" y="1068500"/>
            <a:ext cx="3906300" cy="1885200"/>
          </a:xfrm>
          <a:prstGeom prst="rect">
            <a:avLst/>
          </a:prstGeom>
          <a:effectLst>
            <a:outerShdw blurRad="57150" rotWithShape="0" algn="bl" dir="5400000" dist="19050">
              <a:schemeClr val="dk1"/>
            </a:outerShdw>
          </a:effectLst>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lang="it">
                <a:solidFill>
                  <a:schemeClr val="lt1"/>
                </a:solidFill>
              </a:rPr>
              <a:t>Pro e contro di altri sistemi</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Idee iniziali di progetto</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Creazione del Papersketch</a:t>
            </a:r>
            <a:endParaRPr>
              <a:solidFill>
                <a:schemeClr val="lt1"/>
              </a:solidFill>
            </a:endParaRPr>
          </a:p>
          <a:p>
            <a:pPr indent="-342900" lvl="0" marL="457200" rtl="0" algn="l">
              <a:spcBef>
                <a:spcPts val="0"/>
              </a:spcBef>
              <a:spcAft>
                <a:spcPts val="0"/>
              </a:spcAft>
              <a:buClr>
                <a:schemeClr val="lt1"/>
              </a:buClr>
              <a:buSzPts val="1800"/>
              <a:buAutoNum type="arabicPeriod"/>
            </a:pPr>
            <a:r>
              <a:rPr lang="it">
                <a:solidFill>
                  <a:schemeClr val="lt1"/>
                </a:solidFill>
              </a:rPr>
              <a:t>User Testing e prototipo</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0" lvl="0" marL="457200" rtl="0" algn="l">
              <a:spcBef>
                <a:spcPts val="1200"/>
              </a:spcBef>
              <a:spcAft>
                <a:spcPts val="1200"/>
              </a:spcAft>
              <a:buNone/>
            </a:pPr>
            <a:br>
              <a:rPr lang="it">
                <a:solidFill>
                  <a:schemeClr val="lt1"/>
                </a:solidFill>
              </a:rPr>
            </a:b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